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70" r:id="rId2"/>
    <p:sldId id="385" r:id="rId3"/>
    <p:sldId id="419" r:id="rId4"/>
    <p:sldId id="402" r:id="rId5"/>
    <p:sldId id="403" r:id="rId6"/>
    <p:sldId id="401" r:id="rId7"/>
    <p:sldId id="400" r:id="rId8"/>
    <p:sldId id="387" r:id="rId9"/>
    <p:sldId id="411" r:id="rId10"/>
    <p:sldId id="412" r:id="rId11"/>
    <p:sldId id="391" r:id="rId12"/>
    <p:sldId id="413" r:id="rId13"/>
    <p:sldId id="392" r:id="rId14"/>
    <p:sldId id="417" r:id="rId15"/>
    <p:sldId id="404" r:id="rId16"/>
    <p:sldId id="399" r:id="rId17"/>
    <p:sldId id="396" r:id="rId18"/>
    <p:sldId id="388" r:id="rId19"/>
    <p:sldId id="414" r:id="rId20"/>
    <p:sldId id="405" r:id="rId21"/>
    <p:sldId id="406" r:id="rId22"/>
    <p:sldId id="407" r:id="rId23"/>
    <p:sldId id="415" r:id="rId24"/>
    <p:sldId id="409" r:id="rId25"/>
    <p:sldId id="410" r:id="rId26"/>
    <p:sldId id="408" r:id="rId27"/>
    <p:sldId id="416" r:id="rId28"/>
    <p:sldId id="418" r:id="rId29"/>
    <p:sldId id="398" r:id="rId30"/>
  </p:sldIdLst>
  <p:sldSz cx="9144000" cy="5715000" type="screen16x10"/>
  <p:notesSz cx="7010400" cy="92964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4" userDrawn="1">
          <p15:clr>
            <a:srgbClr val="A4A3A4"/>
          </p15:clr>
        </p15:guide>
        <p15:guide id="2" pos="2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50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2" autoAdjust="0"/>
    <p:restoredTop sz="83056" autoAdjust="0"/>
  </p:normalViewPr>
  <p:slideViewPr>
    <p:cSldViewPr snapToGrid="0" showGuides="1">
      <p:cViewPr varScale="1">
        <p:scale>
          <a:sx n="110" d="100"/>
          <a:sy n="110" d="100"/>
        </p:scale>
        <p:origin x="312" y="102"/>
      </p:cViewPr>
      <p:guideLst>
        <p:guide orient="horz" pos="1824"/>
        <p:guide pos="280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5743"/>
          </a:xfrm>
          <a:prstGeom prst="rect">
            <a:avLst/>
          </a:prstGeom>
        </p:spPr>
        <p:txBody>
          <a:bodyPr vert="horz" lIns="88126" tIns="44064" rIns="88126" bIns="440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5743"/>
          </a:xfrm>
          <a:prstGeom prst="rect">
            <a:avLst/>
          </a:prstGeom>
        </p:spPr>
        <p:txBody>
          <a:bodyPr vert="horz" lIns="88126" tIns="44064" rIns="88126" bIns="44064" rtlCol="0"/>
          <a:lstStyle>
            <a:lvl1pPr algn="r">
              <a:defRPr sz="1200"/>
            </a:lvl1pPr>
          </a:lstStyle>
          <a:p>
            <a:fld id="{9C963373-86F5-4DAD-810D-C3B98B11DC4C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58"/>
            <a:ext cx="3038145" cy="465742"/>
          </a:xfrm>
          <a:prstGeom prst="rect">
            <a:avLst/>
          </a:prstGeom>
        </p:spPr>
        <p:txBody>
          <a:bodyPr vert="horz" lIns="88126" tIns="44064" rIns="88126" bIns="440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26" tIns="44064" rIns="88126" bIns="44064" rtlCol="0" anchor="b"/>
          <a:lstStyle>
            <a:lvl1pPr algn="r">
              <a:defRPr sz="1200"/>
            </a:lvl1pPr>
          </a:lstStyle>
          <a:p>
            <a:fld id="{83E2EBD2-1096-469C-872B-4DE722CD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33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0" tIns="46574" rIns="93150" bIns="4657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50" tIns="46574" rIns="93150" bIns="46574" rtlCol="0"/>
          <a:lstStyle>
            <a:lvl1pPr algn="r">
              <a:defRPr sz="1300"/>
            </a:lvl1pPr>
          </a:lstStyle>
          <a:p>
            <a:fld id="{7D617861-383B-4004-9FAC-70C3FA197BF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1162050"/>
            <a:ext cx="50165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4" rIns="93150" bIns="465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50" tIns="46574" rIns="93150" bIns="4657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50" tIns="46574" rIns="93150" bIns="4657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50" tIns="46574" rIns="93150" bIns="46574" rtlCol="0" anchor="b"/>
          <a:lstStyle>
            <a:lvl1pPr algn="r">
              <a:defRPr sz="1300"/>
            </a:lvl1pPr>
          </a:lstStyle>
          <a:p>
            <a:fld id="{47BC5025-318D-4C01-8399-7545618E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1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5025-318D-4C01-8399-7545618ED8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91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5025-318D-4C01-8399-7545618ED8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83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5025-318D-4C01-8399-7545618ED8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09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5025-318D-4C01-8399-7545618ED8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2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5025-318D-4C01-8399-7545618ED8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02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5025-318D-4C01-8399-7545618ED8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87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5025-318D-4C01-8399-7545618ED8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07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5025-318D-4C01-8399-7545618ED8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29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5025-318D-4C01-8399-7545618ED8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13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5025-318D-4C01-8399-7545618ED8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36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5025-318D-4C01-8399-7545618ED8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2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5025-318D-4C01-8399-7545618ED8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27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5025-318D-4C01-8399-7545618ED8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13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5025-318D-4C01-8399-7545618ED89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5025-318D-4C01-8399-7545618ED8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5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5025-318D-4C01-8399-7545618ED8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0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5025-318D-4C01-8399-7545618ED8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37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5025-318D-4C01-8399-7545618ED8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67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5025-318D-4C01-8399-7545618ED8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52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5025-318D-4C01-8399-7545618ED8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43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5025-318D-4C01-8399-7545618ED8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2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1033"/>
            <a:ext cx="9144000" cy="5713967"/>
            <a:chOff x="0" y="1033"/>
            <a:chExt cx="9144000" cy="5713967"/>
          </a:xfrm>
        </p:grpSpPr>
        <p:pic>
          <p:nvPicPr>
            <p:cNvPr id="1026" name="Picture 2" descr="E:\Users\col\Desktop\Vapor_PwrPnt\Vapor_PwrPnt_16x9_final3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50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E:\Users\col\Desktop\Vapor_PwrPnt\Vapor_PwrPnt_16x9_final3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903"/>
            <a:stretch/>
          </p:blipFill>
          <p:spPr bwMode="auto">
            <a:xfrm>
              <a:off x="0" y="1033"/>
              <a:ext cx="9144000" cy="3965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4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B46C-CFE3-4FB4-BB63-1929CABE5EC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3436-F2A6-4EDE-A1F0-3CABF851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1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B46C-CFE3-4FB4-BB63-1929CABE5EC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3436-F2A6-4EDE-A1F0-3CABF851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9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B46C-CFE3-4FB4-BB63-1929CABE5EC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3436-F2A6-4EDE-A1F0-3CABF851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9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B46C-CFE3-4FB4-BB63-1929CABE5EC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3436-F2A6-4EDE-A1F0-3CABF851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5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" y="0"/>
            <a:ext cx="9152129" cy="5715000"/>
            <a:chOff x="-1" y="0"/>
            <a:chExt cx="9152129" cy="5715000"/>
          </a:xfrm>
        </p:grpSpPr>
        <p:pic>
          <p:nvPicPr>
            <p:cNvPr id="8" name="Picture 2" descr="E:\Users\col\Desktop\Bluesky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001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E:\Users\col\Desktop\Vapor_PwrPnt_16x9_final2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66928"/>
              <a:ext cx="9152128" cy="51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B46C-CFE3-4FB4-BB63-1929CABE5EC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3436-F2A6-4EDE-A1F0-3CABF851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3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B46C-CFE3-4FB4-BB63-1929CABE5EC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3436-F2A6-4EDE-A1F0-3CABF851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9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B46C-CFE3-4FB4-BB63-1929CABE5EC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3436-F2A6-4EDE-A1F0-3CABF851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4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B46C-CFE3-4FB4-BB63-1929CABE5EC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3436-F2A6-4EDE-A1F0-3CABF851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B46C-CFE3-4FB4-BB63-1929CABE5EC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3436-F2A6-4EDE-A1F0-3CABF851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1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B46C-CFE3-4FB4-BB63-1929CABE5EC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3436-F2A6-4EDE-A1F0-3CABF851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3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B46C-CFE3-4FB4-BB63-1929CABE5EC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3436-F2A6-4EDE-A1F0-3CABF851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4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Users\col\Desktop\Vapor_PwrPnt\Vapor_PwrPnt_16x9_final6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45"/>
          <a:stretch/>
        </p:blipFill>
        <p:spPr bwMode="auto">
          <a:xfrm>
            <a:off x="0" y="4848044"/>
            <a:ext cx="9144000" cy="8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5873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4883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EB46C-CFE3-4FB4-BB63-1929CABE5EC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D3436-F2A6-4EDE-A1F0-3CABF851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4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4400" kern="1200" dirty="0">
          <a:solidFill>
            <a:srgbClr val="3366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Nicole_Kooistra@byu.edu" TargetMode="External"/><Relationship Id="rId3" Type="http://schemas.openxmlformats.org/officeDocument/2006/relationships/hyperlink" Target="mailto:Michael.Thompson@byu.edu" TargetMode="External"/><Relationship Id="rId7" Type="http://schemas.openxmlformats.org/officeDocument/2006/relationships/hyperlink" Target="mailto:Pamela_Castillo@byu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ricteel@byu.edu" TargetMode="External"/><Relationship Id="rId5" Type="http://schemas.openxmlformats.org/officeDocument/2006/relationships/hyperlink" Target="mailto:rgg@byu.edu" TargetMode="External"/><Relationship Id="rId10" Type="http://schemas.openxmlformats.org/officeDocument/2006/relationships/hyperlink" Target="mailto:rixa@byu.edu" TargetMode="External"/><Relationship Id="rId4" Type="http://schemas.openxmlformats.org/officeDocument/2006/relationships/hyperlink" Target="mailto:luannhart@byu.edu" TargetMode="External"/><Relationship Id="rId9" Type="http://schemas.openxmlformats.org/officeDocument/2006/relationships/hyperlink" Target="mailto:Idon_openshaw@byu.edu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png"/><Relationship Id="rId7" Type="http://schemas.openxmlformats.org/officeDocument/2006/relationships/hyperlink" Target="mailto:kirsten_thompson@byu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lubsandorgs@byu.edu" TargetMode="External"/><Relationship Id="rId5" Type="http://schemas.openxmlformats.org/officeDocument/2006/relationships/hyperlink" Target="https://clubs.byu.edu/" TargetMode="Externa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iottschool.byu.edu/policies/club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arriottschool.byu.edu/policies/club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arriottschool.byu.edu/policies/club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front.desk@byu.edu" TargetMode="External"/><Relationship Id="rId2" Type="http://schemas.openxmlformats.org/officeDocument/2006/relationships/hyperlink" Target="http://www.byustore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marriottschool.byu.edu/policies/club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18" Type="http://schemas.openxmlformats.org/officeDocument/2006/relationships/image" Target="../media/image20.emf"/><Relationship Id="rId3" Type="http://schemas.openxmlformats.org/officeDocument/2006/relationships/image" Target="../media/image5.emf"/><Relationship Id="rId21" Type="http://schemas.openxmlformats.org/officeDocument/2006/relationships/image" Target="../media/image23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5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24" Type="http://schemas.openxmlformats.org/officeDocument/2006/relationships/image" Target="../media/image26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23" Type="http://schemas.openxmlformats.org/officeDocument/2006/relationships/image" Target="../media/image25.emf"/><Relationship Id="rId10" Type="http://schemas.openxmlformats.org/officeDocument/2006/relationships/image" Target="../media/image12.emf"/><Relationship Id="rId19" Type="http://schemas.openxmlformats.org/officeDocument/2006/relationships/image" Target="../media/image21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Relationship Id="rId22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ubs.byu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ubs.byu.edu/" TargetMode="Externa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502" y="1514506"/>
            <a:ext cx="8502162" cy="19896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BYU Marriott</a:t>
            </a:r>
            <a:br>
              <a:rPr lang="en-US" dirty="0" smtClean="0"/>
            </a:br>
            <a:r>
              <a:rPr lang="en-US" sz="3600" dirty="0" smtClean="0"/>
              <a:t>School of Business</a:t>
            </a:r>
            <a:br>
              <a:rPr lang="en-US" sz="36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Student Academic Association </a:t>
            </a:r>
            <a:br>
              <a:rPr lang="en-US" dirty="0" smtClean="0"/>
            </a:br>
            <a:r>
              <a:rPr lang="en-US" dirty="0" smtClean="0"/>
              <a:t>&amp; Club Orientation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73894"/>
            <a:ext cx="6858000" cy="339379"/>
          </a:xfrm>
        </p:spPr>
        <p:txBody>
          <a:bodyPr/>
          <a:lstStyle/>
          <a:p>
            <a:r>
              <a:rPr lang="en-US" dirty="0" smtClean="0"/>
              <a:t>September 26, 2017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8978" y="5256099"/>
            <a:ext cx="3161211" cy="338554"/>
          </a:xfrm>
          <a:prstGeom prst="rect">
            <a:avLst/>
          </a:prstGeom>
          <a:solidFill>
            <a:srgbClr val="050C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BYU Marriott School of Business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BYU Marriott Club Structure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8635" y="5229974"/>
            <a:ext cx="31612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99"/>
                </a:solidFill>
              </a:rPr>
              <a:t>BYU Marriott School of Business</a:t>
            </a:r>
            <a:endParaRPr lang="en-US" sz="1600" dirty="0">
              <a:solidFill>
                <a:srgbClr val="336699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02080" y="1708268"/>
            <a:ext cx="6331131" cy="3194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chemeClr val="accent4"/>
                </a:solidFill>
              </a:rPr>
              <a:t>Program/Department/Center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Serviced Clubs/Associations</a:t>
            </a:r>
          </a:p>
          <a:p>
            <a:pPr marL="857250" lvl="1" indent="-514350">
              <a:buFont typeface="+mj-lt"/>
              <a:buAutoNum type="alphaLcParenR"/>
            </a:pPr>
            <a:r>
              <a:rPr lang="en-US" sz="2500" dirty="0" smtClean="0"/>
              <a:t>Any graduate clubs, or any other undergraduate clubs, serviced/supported by a BYU Marriott Program, Department or Center</a:t>
            </a:r>
          </a:p>
          <a:p>
            <a:pPr marL="857250" lvl="1" indent="-514350">
              <a:buFont typeface="+mj-lt"/>
              <a:buAutoNum type="alphaLcParenR"/>
            </a:pPr>
            <a:endParaRPr lang="en-US" sz="25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8" name="Oval 7"/>
          <p:cNvSpPr/>
          <p:nvPr/>
        </p:nvSpPr>
        <p:spPr>
          <a:xfrm>
            <a:off x="628650" y="1708268"/>
            <a:ext cx="716280" cy="6618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05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BYU Marriott Club Structure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8635" y="5229974"/>
            <a:ext cx="31612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99"/>
                </a:solidFill>
              </a:rPr>
              <a:t>BYU Marriott School of Business</a:t>
            </a:r>
            <a:endParaRPr lang="en-US" sz="1600" dirty="0">
              <a:solidFill>
                <a:srgbClr val="3366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" y="1204305"/>
            <a:ext cx="7863840" cy="403187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MBA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Assoc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MBA Marketing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</a:rPr>
              <a:t>Assoc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MBA Analytics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MBA Strategy &amp; Consulting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MBA Tech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MBA Adam Smith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Women in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Graduate Entrepreneur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Assoc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Graduate Finance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Assoc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Graduate Real Estate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Assoc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Graduate Supply Chain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Mgmt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Assoc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Healthcare Industry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Assoc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Graduate HR Student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Assoc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Automotive Industry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MPA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MPA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Internat’l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 City/County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Mgmt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Assoc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Ballard Center Student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Assoc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Changemaker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Graduates for Social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Global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Mgmt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 Student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Assoc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Internat’l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 Grad Student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Assoc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China Business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Korean Business Student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Asso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Army ROTC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Healthcare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Mgmt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Assoc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BYU Marriott Club Structure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8635" y="5229974"/>
            <a:ext cx="31612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99"/>
                </a:solidFill>
              </a:rPr>
              <a:t>BYU Marriott School of Business</a:t>
            </a:r>
            <a:endParaRPr lang="en-US" sz="1600" dirty="0">
              <a:solidFill>
                <a:srgbClr val="336699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02080" y="1708268"/>
            <a:ext cx="6331131" cy="3194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chemeClr val="accent4"/>
                </a:solidFill>
              </a:rPr>
              <a:t>BYUSA or Other College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Serviced Clubs/Associations</a:t>
            </a:r>
          </a:p>
          <a:p>
            <a:pPr marL="857250" lvl="1" indent="-514350">
              <a:buFont typeface="+mj-lt"/>
              <a:buAutoNum type="alphaLcParenR"/>
            </a:pPr>
            <a:r>
              <a:rPr lang="en-US" sz="2500" dirty="0" smtClean="0"/>
              <a:t>All other business related clubs that are not sponsored by BYU Marriott or a BYU Marriott Program, Department or Center</a:t>
            </a:r>
          </a:p>
          <a:p>
            <a:pPr marL="857250" lvl="1" indent="-514350">
              <a:buFont typeface="+mj-lt"/>
              <a:buAutoNum type="alphaLcParenR"/>
            </a:pPr>
            <a:endParaRPr lang="en-US" sz="25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8" name="Oval 7"/>
          <p:cNvSpPr/>
          <p:nvPr/>
        </p:nvSpPr>
        <p:spPr>
          <a:xfrm>
            <a:off x="628650" y="1708268"/>
            <a:ext cx="716280" cy="6618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63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BYU Marriott Club Structure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8635" y="5229974"/>
            <a:ext cx="31612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99"/>
                </a:solidFill>
              </a:rPr>
              <a:t>BYU Marriott School of Business</a:t>
            </a:r>
            <a:endParaRPr lang="en-US" sz="1600" dirty="0">
              <a:solidFill>
                <a:srgbClr val="3366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1319394"/>
            <a:ext cx="7977052" cy="255454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Armenian Business Student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Assoc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 (BYUSA)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Business in Health Professions (Life Science)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BYU Analytics Club (Physical/Mathematical Science)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BYU Data Science Club (Physical/Mathematical Science)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BYU Tech Club (BYUSA)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BYU Veterans Club (BYUSA)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Engineers Mean Business Club (BYUSA)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Entrepreneurship Association / e-Club (BYUSA)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Humanities to Business Club (BYUSA)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Venture Factory (Engineering/Technology)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941" y="586165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Your Support Team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708635" y="5229974"/>
            <a:ext cx="31612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99"/>
                </a:solidFill>
              </a:rPr>
              <a:t>BYU Marriott School of Business</a:t>
            </a:r>
            <a:endParaRPr lang="en-US" sz="1600" dirty="0">
              <a:solidFill>
                <a:srgbClr val="336699"/>
              </a:solidFill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96" y="1915906"/>
            <a:ext cx="4263842" cy="2438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Role of Your Advisor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Assists </a:t>
            </a:r>
            <a:r>
              <a:rPr lang="en-US" sz="2400" dirty="0"/>
              <a:t>in developing club goals and objectives</a:t>
            </a:r>
          </a:p>
          <a:p>
            <a:r>
              <a:rPr lang="en-US" sz="2400" dirty="0" smtClean="0"/>
              <a:t>Regularly attends club meetings and events</a:t>
            </a:r>
          </a:p>
          <a:p>
            <a:r>
              <a:rPr lang="en-US" sz="2400" dirty="0" smtClean="0"/>
              <a:t>Reviews </a:t>
            </a:r>
            <a:r>
              <a:rPr lang="en-US" sz="2400" dirty="0"/>
              <a:t>monthly financial reports provided by the </a:t>
            </a:r>
            <a:r>
              <a:rPr lang="en-US" sz="2400" dirty="0" smtClean="0"/>
              <a:t>university and maintains awareness of club’s financial status</a:t>
            </a:r>
          </a:p>
          <a:p>
            <a:r>
              <a:rPr lang="en-US" sz="2400" dirty="0" smtClean="0"/>
              <a:t>Understands university and college club policies and procedures</a:t>
            </a:r>
          </a:p>
          <a:p>
            <a:r>
              <a:rPr lang="en-US" sz="2400" dirty="0" smtClean="0"/>
              <a:t>Ensures the club and its officers know how to access club policies and procedures, and that they are followed</a:t>
            </a:r>
          </a:p>
        </p:txBody>
      </p:sp>
    </p:spTree>
    <p:extLst>
      <p:ext uri="{BB962C8B-B14F-4D97-AF65-F5344CB8AC3E}">
        <p14:creationId xmlns:p14="http://schemas.microsoft.com/office/powerpoint/2010/main" val="16667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Contacts: “Who to Call”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8635" y="5229974"/>
            <a:ext cx="31612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99"/>
                </a:solidFill>
              </a:rPr>
              <a:t>BYU Marriott School of Business</a:t>
            </a:r>
            <a:endParaRPr lang="en-US" sz="1600" dirty="0">
              <a:solidFill>
                <a:srgbClr val="336699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0560" y="1518206"/>
            <a:ext cx="1628504" cy="111037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College Serviced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4049508" y="1525425"/>
            <a:ext cx="1628505" cy="111037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Program, Department or Center Serviced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6795403" y="1536604"/>
            <a:ext cx="1628505" cy="111037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All Other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374782" y="2999593"/>
            <a:ext cx="3744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66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FIRST </a:t>
            </a:r>
            <a:r>
              <a:rPr lang="en-US" sz="2800" dirty="0" smtClean="0">
                <a:solidFill>
                  <a:srgbClr val="3366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CONTACT </a:t>
            </a:r>
            <a:r>
              <a:rPr lang="en-US" sz="1600" dirty="0" smtClean="0">
                <a:solidFill>
                  <a:srgbClr val="3366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(after Advisor)</a:t>
            </a:r>
            <a:endParaRPr lang="en-US" sz="1600" dirty="0">
              <a:solidFill>
                <a:srgbClr val="33669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785257" y="2777929"/>
            <a:ext cx="496388" cy="59218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61462" y="2777930"/>
            <a:ext cx="496388" cy="59218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052265" y="3448175"/>
            <a:ext cx="1942012" cy="169397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Business Career Center</a:t>
            </a:r>
          </a:p>
          <a:p>
            <a:pPr algn="ctr"/>
            <a:r>
              <a:rPr lang="en-US" sz="1600" dirty="0" smtClean="0"/>
              <a:t>-----------------------</a:t>
            </a:r>
            <a:endParaRPr lang="en-US" sz="1600" dirty="0"/>
          </a:p>
          <a:p>
            <a:pPr algn="ctr"/>
            <a:r>
              <a:rPr lang="en-US" sz="1600" dirty="0" smtClean="0"/>
              <a:t>Designated Contact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3849699" y="3448175"/>
            <a:ext cx="1945592" cy="169397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Center, Program or Department</a:t>
            </a:r>
          </a:p>
          <a:p>
            <a:pPr algn="ctr"/>
            <a:r>
              <a:rPr lang="en-US" sz="1600" dirty="0" smtClean="0"/>
              <a:t>----------------------</a:t>
            </a:r>
            <a:endParaRPr lang="en-US" sz="1600" dirty="0"/>
          </a:p>
          <a:p>
            <a:pPr algn="ctr"/>
            <a:r>
              <a:rPr lang="en-US" sz="1600" dirty="0" err="1" smtClean="0"/>
              <a:t>Dept</a:t>
            </a:r>
            <a:r>
              <a:rPr lang="en-US" sz="1600" dirty="0" smtClean="0"/>
              <a:t>/Financial Administrator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6640534" y="3501062"/>
            <a:ext cx="1938246" cy="169397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BYUSA or </a:t>
            </a:r>
          </a:p>
          <a:p>
            <a:pPr algn="ctr"/>
            <a:r>
              <a:rPr lang="en-US" sz="1600" dirty="0" err="1" smtClean="0"/>
              <a:t>Assoc</a:t>
            </a:r>
            <a:r>
              <a:rPr lang="en-US" sz="1600" dirty="0" smtClean="0"/>
              <a:t> Academic </a:t>
            </a:r>
          </a:p>
          <a:p>
            <a:pPr algn="ctr"/>
            <a:r>
              <a:rPr lang="en-US" sz="1600" dirty="0" smtClean="0"/>
              <a:t>VP Office</a:t>
            </a:r>
          </a:p>
          <a:p>
            <a:pPr algn="ctr"/>
            <a:r>
              <a:rPr lang="en-US" sz="1600" dirty="0" smtClean="0"/>
              <a:t>----------------------</a:t>
            </a:r>
            <a:endParaRPr lang="en-US" sz="1600" dirty="0"/>
          </a:p>
          <a:p>
            <a:pPr algn="ctr"/>
            <a:r>
              <a:rPr lang="en-US" sz="1600" dirty="0" smtClean="0"/>
              <a:t>Kirsten Thompson</a:t>
            </a:r>
            <a:endParaRPr lang="en-US" sz="1600" dirty="0"/>
          </a:p>
        </p:txBody>
      </p:sp>
      <p:sp>
        <p:nvSpPr>
          <p:cNvPr id="16" name="Down Arrow 15"/>
          <p:cNvSpPr/>
          <p:nvPr/>
        </p:nvSpPr>
        <p:spPr>
          <a:xfrm>
            <a:off x="4615567" y="2777930"/>
            <a:ext cx="496388" cy="59218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89240" y="1042631"/>
            <a:ext cx="716280" cy="6618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19" name="Oval 18"/>
          <p:cNvSpPr/>
          <p:nvPr/>
        </p:nvSpPr>
        <p:spPr>
          <a:xfrm>
            <a:off x="4505620" y="1042631"/>
            <a:ext cx="716280" cy="6618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20" name="Oval 19"/>
          <p:cNvSpPr/>
          <p:nvPr/>
        </p:nvSpPr>
        <p:spPr>
          <a:xfrm>
            <a:off x="1662755" y="1057935"/>
            <a:ext cx="716280" cy="6618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838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Other Key BYU Marriott Contacts</a:t>
            </a:r>
            <a:br>
              <a:rPr lang="en-US" dirty="0" smtClean="0"/>
            </a:br>
            <a:r>
              <a:rPr lang="en-US" sz="2700" dirty="0" smtClean="0">
                <a:solidFill>
                  <a:schemeClr val="accent2"/>
                </a:solidFill>
              </a:rPr>
              <a:t>(BCC and </a:t>
            </a:r>
            <a:r>
              <a:rPr lang="en-US" sz="2700" dirty="0" err="1" smtClean="0">
                <a:solidFill>
                  <a:schemeClr val="accent2"/>
                </a:solidFill>
              </a:rPr>
              <a:t>Dept</a:t>
            </a:r>
            <a:r>
              <a:rPr lang="en-US" sz="2700" dirty="0" smtClean="0">
                <a:solidFill>
                  <a:schemeClr val="accent2"/>
                </a:solidFill>
              </a:rPr>
              <a:t> liaisons will pull these experts in as needed)</a:t>
            </a:r>
            <a:endParaRPr lang="en-US" sz="27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8635" y="5229974"/>
            <a:ext cx="31612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99"/>
                </a:solidFill>
              </a:rPr>
              <a:t>BYU Marriott School of Business</a:t>
            </a:r>
            <a:endParaRPr lang="en-US" sz="1600" dirty="0">
              <a:solidFill>
                <a:srgbClr val="33669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774037"/>
              </p:ext>
            </p:extLst>
          </p:nvPr>
        </p:nvGraphicFramePr>
        <p:xfrm>
          <a:off x="500743" y="1417683"/>
          <a:ext cx="814251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034">
                  <a:extLst>
                    <a:ext uri="{9D8B030D-6E8A-4147-A177-3AD203B41FA5}">
                      <a16:colId xmlns:a16="http://schemas.microsoft.com/office/drawing/2014/main" val="2893005167"/>
                    </a:ext>
                  </a:extLst>
                </a:gridCol>
                <a:gridCol w="3069772">
                  <a:extLst>
                    <a:ext uri="{9D8B030D-6E8A-4147-A177-3AD203B41FA5}">
                      <a16:colId xmlns:a16="http://schemas.microsoft.com/office/drawing/2014/main" val="628302162"/>
                    </a:ext>
                  </a:extLst>
                </a:gridCol>
                <a:gridCol w="2294707">
                  <a:extLst>
                    <a:ext uri="{9D8B030D-6E8A-4147-A177-3AD203B41FA5}">
                      <a16:colId xmlns:a16="http://schemas.microsoft.com/office/drawing/2014/main" val="2647463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749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Michael Thompson, Associate Dean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Associate Dean – Policy/Oversight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Michael.Thompson@byu.edu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330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LuAnn Hart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Dean</a:t>
                      </a:r>
                      <a:r>
                        <a:rPr lang="en-US" baseline="0" dirty="0" smtClean="0"/>
                        <a:t> Thompson’s Assistant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luannhart@byu.edu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501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Robert Gardner, Assistant Dean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</a:t>
                      </a:r>
                      <a:r>
                        <a:rPr lang="en-US" baseline="0" dirty="0" smtClean="0"/>
                        <a:t> relations, web-related issues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/>
                        </a:rPr>
                        <a:t>rgg@byu.edu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702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 Teel, College 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Fundraising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6"/>
                        </a:rPr>
                        <a:t>ericteel@byu.edu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847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Pamela</a:t>
                      </a:r>
                      <a:r>
                        <a:rPr lang="en-US" baseline="0" dirty="0" smtClean="0"/>
                        <a:t> Castillo, Associate 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 and compliance issues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7"/>
                        </a:rPr>
                        <a:t>Pamela_Castillo@byu.edu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4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Nicole </a:t>
                      </a:r>
                      <a:r>
                        <a:rPr lang="en-US" dirty="0" err="1" smtClean="0"/>
                        <a:t>Kooistra</a:t>
                      </a:r>
                      <a:r>
                        <a:rPr lang="en-US" dirty="0" smtClean="0"/>
                        <a:t>, College Events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Mgr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Special events, scheduling, speakers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8"/>
                        </a:rPr>
                        <a:t>Nicole_Kooistra@byu.edu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67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Idon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Openshaw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Events Coordinator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Special events, scheduling, speakers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hlinkClick r:id="rId9"/>
                        </a:rPr>
                        <a:t>Idon_openshaw@byu.edu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93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Rixa</a:t>
                      </a:r>
                      <a:r>
                        <a:rPr lang="en-US" dirty="0" smtClean="0"/>
                        <a:t> Oman, Assistant to the Dean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Facilities management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aseline="0" dirty="0" err="1" smtClean="0"/>
                        <a:t>Mgmt</a:t>
                      </a:r>
                      <a:r>
                        <a:rPr lang="en-US" baseline="0" dirty="0" smtClean="0"/>
                        <a:t> Society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hlinkClick r:id="rId10"/>
                        </a:rPr>
                        <a:t>rixa@byu.edu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625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2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BYU Club Support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8635" y="5229974"/>
            <a:ext cx="31612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99"/>
                </a:solidFill>
              </a:rPr>
              <a:t>BYU Marriott School of Business</a:t>
            </a:r>
            <a:endParaRPr lang="en-US" sz="1600" dirty="0">
              <a:solidFill>
                <a:srgbClr val="336699"/>
              </a:solidFill>
            </a:endParaRPr>
          </a:p>
        </p:txBody>
      </p:sp>
      <p:pic>
        <p:nvPicPr>
          <p:cNvPr id="1026" name="Picture 2" descr="Image result for byus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54" y="1842068"/>
            <a:ext cx="1990458" cy="50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83" y="1676760"/>
            <a:ext cx="852524" cy="852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4207" y="1676760"/>
            <a:ext cx="191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Academic</a:t>
            </a:r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Associations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7102" y="1087483"/>
            <a:ext cx="2529795" cy="616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5"/>
              </a:rPr>
              <a:t>https://clubs.byu.edu</a:t>
            </a:r>
            <a:r>
              <a:rPr lang="en-US" sz="2000" dirty="0" smtClean="0">
                <a:hlinkClick r:id="rId5"/>
              </a:rPr>
              <a:t>/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32039" y="2619230"/>
            <a:ext cx="3792583" cy="95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3400 Wilkinson Student Center (WSC)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Brigham Young University, Provo, Utah 84602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Phone: (801)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422-7339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337AB7"/>
                </a:solidFill>
                <a:latin typeface="Helvetica Neue"/>
                <a:hlinkClick r:id="rId6"/>
              </a:rPr>
              <a:t>clubsandorgs@byu.edu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73715" y="2635537"/>
            <a:ext cx="3943350" cy="95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Academic VP Office, D-380 ASB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Brigham Young University, Provo, Utah 84602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Phone: (801) 422-4331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Email</a:t>
            </a:r>
            <a:r>
              <a:rPr lang="en-US" dirty="0">
                <a:solidFill>
                  <a:srgbClr val="FFFFFF"/>
                </a:solidFill>
                <a:latin typeface="Helvetica Neue"/>
              </a:rPr>
              <a:t>: </a:t>
            </a:r>
            <a:r>
              <a:rPr lang="en-US" dirty="0">
                <a:solidFill>
                  <a:srgbClr val="337AB7"/>
                </a:solidFill>
                <a:latin typeface="Helvetica Neue"/>
                <a:hlinkClick r:id="rId7"/>
              </a:rPr>
              <a:t>kirsten_thompson@byu.edu</a:t>
            </a:r>
            <a:endParaRPr lang="en-US" dirty="0"/>
          </a:p>
        </p:txBody>
      </p:sp>
      <p:pic>
        <p:nvPicPr>
          <p:cNvPr id="1028" name="Picture 4" descr="Kirsten Thomps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93" y="3719989"/>
            <a:ext cx="1290492" cy="1290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52035" y="4057466"/>
            <a:ext cx="1726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Kirsten Thompson</a:t>
            </a:r>
          </a:p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Assistant to Associate </a:t>
            </a:r>
          </a:p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Academic Vice President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71" y="610970"/>
            <a:ext cx="7886700" cy="146167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Key Policies:  “How Do I….”</a:t>
            </a:r>
            <a:br>
              <a:rPr lang="en-US" dirty="0" smtClean="0"/>
            </a:br>
            <a:r>
              <a:rPr lang="en-US" sz="2400" dirty="0" smtClean="0"/>
              <a:t>University Policies &amp; Procedures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08635" y="5229974"/>
            <a:ext cx="31612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99"/>
                </a:solidFill>
              </a:rPr>
              <a:t>BYU Marriott School of Business</a:t>
            </a:r>
            <a:endParaRPr lang="en-US" sz="1600" dirty="0">
              <a:solidFill>
                <a:srgbClr val="336699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2217" y="2109410"/>
            <a:ext cx="8547629" cy="748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rgbClr val="3366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Mosiah 4:29 = the need for your “Who to Call” contacts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4845" y="3098311"/>
            <a:ext cx="6601097" cy="1517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rgbClr val="3366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chemeClr val="accent2"/>
                </a:solidFill>
              </a:rPr>
              <a:t>“And finally, I cannot tell you all the things whereby ye may commit sin; for there are divers ways and means, even so many that I cannot number them.”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pic>
        <p:nvPicPr>
          <p:cNvPr id="1026" name="Picture 2" descr="Image result for smiley f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516" y="4201319"/>
            <a:ext cx="576852" cy="57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4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Today’s Menu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8635" y="5229974"/>
            <a:ext cx="31612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99"/>
                </a:solidFill>
              </a:rPr>
              <a:t>BYU Marriott School of Business</a:t>
            </a:r>
            <a:endParaRPr lang="en-US" sz="1600" dirty="0">
              <a:solidFill>
                <a:srgbClr val="336699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75806" y="1043131"/>
            <a:ext cx="6592388" cy="35375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Opening Prayer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Introduction of PDF and Student Council Leadership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Introduction of Dean Thompson and Eric Teel</a:t>
            </a:r>
          </a:p>
          <a:p>
            <a:pPr marL="857250" lvl="1" indent="-514350">
              <a:buFont typeface="+mj-lt"/>
              <a:buAutoNum type="alphaLcParenR"/>
            </a:pPr>
            <a:r>
              <a:rPr lang="en-US" sz="1700" dirty="0" smtClean="0"/>
              <a:t>Annual Re-chartering of Clubs</a:t>
            </a:r>
          </a:p>
          <a:p>
            <a:pPr marL="857250" lvl="1" indent="-514350">
              <a:buFont typeface="+mj-lt"/>
              <a:buAutoNum type="alphaLcParenR"/>
            </a:pPr>
            <a:r>
              <a:rPr lang="en-US" sz="1700" dirty="0" smtClean="0"/>
              <a:t>BYU and BYU Marriott Club Organization</a:t>
            </a:r>
          </a:p>
          <a:p>
            <a:pPr marL="857250" lvl="1" indent="-514350">
              <a:buFont typeface="+mj-lt"/>
              <a:buAutoNum type="alphaLcParenR"/>
            </a:pPr>
            <a:r>
              <a:rPr lang="en-US" sz="1700" dirty="0" smtClean="0"/>
              <a:t>Support Structure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1400" dirty="0" smtClean="0"/>
              <a:t>The Role of Your Advisor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1400" dirty="0" smtClean="0"/>
              <a:t>Key Contacts:  “Who to Call”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1400" dirty="0" smtClean="0"/>
              <a:t>University Contacts</a:t>
            </a:r>
          </a:p>
          <a:p>
            <a:pPr marL="857250" lvl="1" indent="-514350">
              <a:buFont typeface="+mj-lt"/>
              <a:buAutoNum type="alphaLcParenR"/>
            </a:pPr>
            <a:r>
              <a:rPr lang="en-US" sz="1700" dirty="0" smtClean="0"/>
              <a:t>Key Policies &amp; Best Practices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Upcoming Events – Student Council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Closing Prayer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05960" y="4323446"/>
            <a:ext cx="4963886" cy="6712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A copy of this presentation can be found here: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 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://marriottschool.byu.edu/policies/clubs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81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I….buy something?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8834"/>
            <a:ext cx="7365819" cy="362611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SEE “WHO TO CALL” PAGE</a:t>
            </a:r>
          </a:p>
          <a:p>
            <a:r>
              <a:rPr lang="en-US" dirty="0" smtClean="0"/>
              <a:t>Review “Disbursing Funds” on the Club Policies &amp; Procedures </a:t>
            </a:r>
            <a:r>
              <a:rPr lang="en-US" dirty="0"/>
              <a:t>page:  </a:t>
            </a:r>
            <a:r>
              <a:rPr lang="en-US" dirty="0">
                <a:hlinkClick r:id="rId2"/>
              </a:rPr>
              <a:t>https://marriottschool.byu.edu/policies/clubs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DO check out a Campus Card or Department Card</a:t>
            </a:r>
          </a:p>
          <a:p>
            <a:r>
              <a:rPr lang="en-US" dirty="0" smtClean="0"/>
              <a:t>DO NOT use personal funds/credit card</a:t>
            </a:r>
          </a:p>
          <a:p>
            <a:r>
              <a:rPr lang="en-US" dirty="0" smtClean="0"/>
              <a:t>DO NOT purchase gift cards without going through Treasury</a:t>
            </a:r>
          </a:p>
          <a:p>
            <a:r>
              <a:rPr lang="en-US" dirty="0" smtClean="0"/>
              <a:t>DO NOT purchase expensive door prizes or awards ($100 limit)</a:t>
            </a:r>
          </a:p>
          <a:p>
            <a:r>
              <a:rPr lang="en-US" dirty="0" smtClean="0"/>
              <a:t>DO NOT hire an individual or company to provide services (without the assistance of your “Who to Call” contact)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I….raise money?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8834"/>
            <a:ext cx="7748996" cy="36261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SEE “WHO TO CALL” PAGE</a:t>
            </a:r>
          </a:p>
          <a:p>
            <a:r>
              <a:rPr lang="en-US" dirty="0" smtClean="0"/>
              <a:t>Review “Incoming Funds” on the Club Policies &amp; Procedures </a:t>
            </a:r>
            <a:r>
              <a:rPr lang="en-US" dirty="0"/>
              <a:t>page:  </a:t>
            </a:r>
            <a:r>
              <a:rPr lang="en-US" dirty="0">
                <a:hlinkClick r:id="rId2"/>
              </a:rPr>
              <a:t>https://marriottschool.byu.edu/policies/clubs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Primary funding source is student dues</a:t>
            </a:r>
          </a:p>
          <a:p>
            <a:r>
              <a:rPr lang="en-US" dirty="0" smtClean="0"/>
              <a:t>If student dues are insufficient the sponsoring department should discuss budget shortfalls and consider providing a supplement.</a:t>
            </a:r>
          </a:p>
          <a:p>
            <a:r>
              <a:rPr lang="en-US" dirty="0" smtClean="0"/>
              <a:t>Additional fundraising may only be performed to meet reasonable operating expenses, but not to build up financial reserves.</a:t>
            </a:r>
          </a:p>
          <a:p>
            <a:r>
              <a:rPr lang="en-US" dirty="0" smtClean="0"/>
              <a:t>Before approaching any company or individual to solicit donations </a:t>
            </a:r>
            <a:r>
              <a:rPr lang="en-US" dirty="0" smtClean="0"/>
              <a:t>it </a:t>
            </a:r>
            <a:r>
              <a:rPr lang="en-US" dirty="0" smtClean="0"/>
              <a:t>must </a:t>
            </a:r>
            <a:r>
              <a:rPr lang="en-US" dirty="0" smtClean="0"/>
              <a:t>be cleared with LDS Philanthropies.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I….set up a club website?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8834"/>
            <a:ext cx="7748996" cy="362611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SEE “WHO TO CALL” PAGE</a:t>
            </a:r>
          </a:p>
          <a:p>
            <a:r>
              <a:rPr lang="en-US" dirty="0" smtClean="0"/>
              <a:t>College serviced clubs:  </a:t>
            </a:r>
            <a:r>
              <a:rPr lang="en-US" dirty="0" err="1" smtClean="0"/>
              <a:t>CareerLaunch</a:t>
            </a:r>
            <a:endParaRPr lang="en-US" dirty="0" smtClean="0"/>
          </a:p>
          <a:p>
            <a:r>
              <a:rPr lang="en-US" dirty="0" smtClean="0"/>
              <a:t>Program/Department/Center serviced clubs: Students may create their own (and link to BYU Marriott website).  The BYU Marriott Web Team can assist:</a:t>
            </a:r>
          </a:p>
          <a:p>
            <a:pPr lvl="1"/>
            <a:r>
              <a:rPr lang="en-US" dirty="0"/>
              <a:t>Go to marriottschool.byu.edu</a:t>
            </a:r>
          </a:p>
          <a:p>
            <a:pPr lvl="1"/>
            <a:r>
              <a:rPr lang="en-US" dirty="0"/>
              <a:t>Click the “IT Support” link through your tools dropdown or at the page footer</a:t>
            </a:r>
          </a:p>
          <a:p>
            <a:pPr lvl="1"/>
            <a:r>
              <a:rPr lang="en-US" dirty="0"/>
              <a:t>Click the “Submit a Ticket” link</a:t>
            </a:r>
          </a:p>
          <a:p>
            <a:pPr lvl="1"/>
            <a:r>
              <a:rPr lang="en-US" dirty="0"/>
              <a:t>Select the “Website Support” option and click “Next”</a:t>
            </a:r>
          </a:p>
          <a:p>
            <a:pPr lvl="1"/>
            <a:r>
              <a:rPr lang="en-US" dirty="0"/>
              <a:t>Fill out your name and details and click “Submit” and you will be contacted shortly about your request.</a:t>
            </a:r>
          </a:p>
        </p:txBody>
      </p:sp>
    </p:spTree>
    <p:extLst>
      <p:ext uri="{BB962C8B-B14F-4D97-AF65-F5344CB8AC3E}">
        <p14:creationId xmlns:p14="http://schemas.microsoft.com/office/powerpoint/2010/main" val="14841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do I….manage my membership?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8834"/>
            <a:ext cx="7748996" cy="36261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SEE “WHO TO CALL” </a:t>
            </a:r>
            <a:r>
              <a:rPr lang="en-US" dirty="0" smtClean="0">
                <a:solidFill>
                  <a:schemeClr val="accent2"/>
                </a:solidFill>
              </a:rPr>
              <a:t>PAGE</a:t>
            </a:r>
          </a:p>
          <a:p>
            <a:r>
              <a:rPr lang="en-US" dirty="0" smtClean="0"/>
              <a:t>“Club Administration” link on BYU Marriott website:</a:t>
            </a:r>
          </a:p>
          <a:p>
            <a:pPr lvl="1"/>
            <a:r>
              <a:rPr lang="en-US" dirty="0" smtClean="0"/>
              <a:t>All club officers have access</a:t>
            </a:r>
          </a:p>
          <a:p>
            <a:pPr lvl="1"/>
            <a:r>
              <a:rPr lang="en-US" dirty="0" smtClean="0"/>
              <a:t>Change information about your club that is displayed on BYU Marriott site</a:t>
            </a:r>
          </a:p>
          <a:p>
            <a:pPr lvl="1"/>
            <a:r>
              <a:rPr lang="en-US" dirty="0" smtClean="0"/>
              <a:t>Provide link to club website</a:t>
            </a:r>
          </a:p>
          <a:p>
            <a:pPr lvl="1"/>
            <a:r>
              <a:rPr lang="en-US" dirty="0" smtClean="0"/>
              <a:t>Update dues information</a:t>
            </a:r>
          </a:p>
          <a:p>
            <a:pPr lvl="1"/>
            <a:r>
              <a:rPr lang="en-US" dirty="0" smtClean="0"/>
              <a:t>View/edit membership roster</a:t>
            </a:r>
          </a:p>
          <a:p>
            <a:pPr lvl="1"/>
            <a:r>
              <a:rPr lang="en-US" dirty="0" smtClean="0"/>
              <a:t>Add web Administrators (give them an Officer Title)</a:t>
            </a:r>
          </a:p>
          <a:p>
            <a:pPr lvl="1"/>
            <a:r>
              <a:rPr lang="en-US" dirty="0" smtClean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I….buy swag?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8834"/>
            <a:ext cx="7748996" cy="36261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SEE “WHO TO CALL” </a:t>
            </a:r>
            <a:r>
              <a:rPr lang="en-US" dirty="0" smtClean="0">
                <a:solidFill>
                  <a:schemeClr val="accent2"/>
                </a:solidFill>
              </a:rPr>
              <a:t>PAGE</a:t>
            </a:r>
          </a:p>
          <a:p>
            <a:r>
              <a:rPr lang="en-US" dirty="0" smtClean="0"/>
              <a:t>Marriott School merchandise:  </a:t>
            </a:r>
          </a:p>
          <a:p>
            <a:pPr lvl="1"/>
            <a:r>
              <a:rPr lang="en-US" dirty="0" smtClean="0">
                <a:hlinkClick r:id="rId2"/>
              </a:rPr>
              <a:t>www.byustore.com</a:t>
            </a:r>
            <a:r>
              <a:rPr lang="en-US" dirty="0" smtClean="0"/>
              <a:t> / BYU </a:t>
            </a:r>
            <a:r>
              <a:rPr lang="en-US" dirty="0" err="1" smtClean="0"/>
              <a:t>eStores</a:t>
            </a:r>
            <a:r>
              <a:rPr lang="en-US" dirty="0" smtClean="0"/>
              <a:t> / BYU Marriott</a:t>
            </a:r>
            <a:endParaRPr lang="en-US" dirty="0"/>
          </a:p>
          <a:p>
            <a:r>
              <a:rPr lang="en-US" dirty="0" smtClean="0"/>
              <a:t>T-Shirts:</a:t>
            </a:r>
          </a:p>
          <a:p>
            <a:pPr lvl="1"/>
            <a:r>
              <a:rPr lang="en-US" dirty="0" smtClean="0"/>
              <a:t>Y-Marketplace (your “Who to Call” contact can help)</a:t>
            </a:r>
          </a:p>
          <a:p>
            <a:pPr lvl="1"/>
            <a:r>
              <a:rPr lang="en-US" dirty="0" smtClean="0"/>
              <a:t>BYU Print &amp; Mail</a:t>
            </a:r>
          </a:p>
          <a:p>
            <a:r>
              <a:rPr lang="en-US" dirty="0" smtClean="0"/>
              <a:t>Logos and designs</a:t>
            </a:r>
          </a:p>
          <a:p>
            <a:pPr lvl="1"/>
            <a:r>
              <a:rPr lang="en-US" dirty="0"/>
              <a:t>BYU and Marriott School trademarks and logos are protected. All </a:t>
            </a:r>
            <a:r>
              <a:rPr lang="en-US" dirty="0" smtClean="0"/>
              <a:t>new club logos </a:t>
            </a:r>
            <a:r>
              <a:rPr lang="en-US" dirty="0"/>
              <a:t>must be </a:t>
            </a:r>
            <a:r>
              <a:rPr lang="en-US" dirty="0" smtClean="0"/>
              <a:t>approved by the BYU Marriott External Relations Office (490 TNRB) and the university (email to </a:t>
            </a:r>
            <a:r>
              <a:rPr lang="en-US" dirty="0" smtClean="0">
                <a:hlinkClick r:id="rId3"/>
              </a:rPr>
              <a:t>front.desk@byu.edu</a:t>
            </a:r>
            <a:r>
              <a:rPr lang="en-US" dirty="0" smtClean="0"/>
              <a:t>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I….travel as a club?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8834"/>
            <a:ext cx="7748996" cy="36261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SEE “WHO TO CALL” PAGE</a:t>
            </a:r>
          </a:p>
          <a:p>
            <a:r>
              <a:rPr lang="en-US" dirty="0" smtClean="0"/>
              <a:t>Review “Travel” </a:t>
            </a:r>
            <a:r>
              <a:rPr lang="en-US" dirty="0"/>
              <a:t>on the Club Policies &amp; Procedures page:  </a:t>
            </a:r>
            <a:r>
              <a:rPr lang="en-US" dirty="0">
                <a:hlinkClick r:id="rId2"/>
              </a:rPr>
              <a:t>https://marriottschool.byu.edu/policies/clubs/</a:t>
            </a:r>
            <a:endParaRPr lang="en-US" dirty="0"/>
          </a:p>
          <a:p>
            <a:r>
              <a:rPr lang="en-US" dirty="0" smtClean="0"/>
              <a:t>In short:  Don’t!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r>
              <a:rPr lang="en-US" dirty="0" smtClean="0"/>
              <a:t>  Student travel must be sponsored by a department, center or course; cannot be “club” travel.</a:t>
            </a:r>
          </a:p>
          <a:p>
            <a:r>
              <a:rPr lang="en-US" dirty="0" smtClean="0"/>
              <a:t>No club dues can be used to pay for travel expenses.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I….hold an event?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8834"/>
            <a:ext cx="7748996" cy="385018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SEE “WHO TO CALL” </a:t>
            </a:r>
            <a:r>
              <a:rPr lang="en-US" dirty="0" smtClean="0">
                <a:solidFill>
                  <a:schemeClr val="accent2"/>
                </a:solidFill>
              </a:rPr>
              <a:t>PAGE </a:t>
            </a:r>
            <a:r>
              <a:rPr lang="en-US" dirty="0" smtClean="0"/>
              <a:t>– They will help navigate ALL of the following </a:t>
            </a:r>
            <a:r>
              <a:rPr lang="en-US" sz="1400" dirty="0" smtClean="0"/>
              <a:t>(remember Mosiah 4:29)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Room scheduling &amp; setup</a:t>
            </a:r>
          </a:p>
          <a:p>
            <a:pPr lvl="1"/>
            <a:r>
              <a:rPr lang="en-US" dirty="0"/>
              <a:t>Food/catering</a:t>
            </a:r>
          </a:p>
          <a:p>
            <a:pPr lvl="1"/>
            <a:r>
              <a:rPr lang="en-US" dirty="0" smtClean="0"/>
              <a:t>Parking</a:t>
            </a:r>
          </a:p>
          <a:p>
            <a:pPr lvl="1"/>
            <a:r>
              <a:rPr lang="en-US" dirty="0" smtClean="0"/>
              <a:t>Speaker </a:t>
            </a:r>
            <a:r>
              <a:rPr lang="en-US" dirty="0" smtClean="0"/>
              <a:t>clearance (</a:t>
            </a:r>
            <a:r>
              <a:rPr lang="en-US" b="1" i="1" dirty="0" smtClean="0"/>
              <a:t>must be approved by the dean’s office – </a:t>
            </a:r>
            <a:r>
              <a:rPr lang="en-US" b="1" i="1" dirty="0" err="1" smtClean="0"/>
              <a:t>Idon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Waiver forms / risk management</a:t>
            </a:r>
          </a:p>
          <a:p>
            <a:pPr lvl="1"/>
            <a:r>
              <a:rPr lang="en-US" dirty="0" smtClean="0"/>
              <a:t>Building use policies</a:t>
            </a:r>
          </a:p>
          <a:p>
            <a:pPr lvl="1"/>
            <a:r>
              <a:rPr lang="en-US" dirty="0" smtClean="0"/>
              <a:t>Permitted hours</a:t>
            </a:r>
          </a:p>
          <a:p>
            <a:pPr lvl="1"/>
            <a:r>
              <a:rPr lang="en-US" dirty="0" smtClean="0"/>
              <a:t>Advertising</a:t>
            </a:r>
          </a:p>
          <a:p>
            <a:pPr lvl="1"/>
            <a:r>
              <a:rPr lang="en-US" dirty="0" smtClean="0"/>
              <a:t>Etc., etc.</a:t>
            </a:r>
          </a:p>
          <a:p>
            <a:r>
              <a:rPr lang="en-US" dirty="0"/>
              <a:t>NO red/dark punch anywhere.  Report </a:t>
            </a:r>
            <a:r>
              <a:rPr lang="en-US" dirty="0" smtClean="0"/>
              <a:t>spills promptly! Red Dye </a:t>
            </a:r>
            <a:r>
              <a:rPr lang="en-US" dirty="0"/>
              <a:t>#40 </a:t>
            </a:r>
            <a:r>
              <a:rPr lang="en-US" dirty="0" smtClean="0"/>
              <a:t>prohibited </a:t>
            </a:r>
            <a:r>
              <a:rPr lang="en-US" dirty="0"/>
              <a:t>– read </a:t>
            </a:r>
            <a:r>
              <a:rPr lang="en-US" dirty="0" smtClean="0"/>
              <a:t>labels.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Contacts: “Who to Call”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8635" y="5229974"/>
            <a:ext cx="31612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99"/>
                </a:solidFill>
              </a:rPr>
              <a:t>BYU Marriott School of Business</a:t>
            </a:r>
            <a:endParaRPr lang="en-US" sz="1600" dirty="0">
              <a:solidFill>
                <a:srgbClr val="336699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0560" y="1518206"/>
            <a:ext cx="1628504" cy="111037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College Serviced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4049508" y="1525425"/>
            <a:ext cx="1628505" cy="111037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Program, Department or Center Serviced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6795403" y="1536604"/>
            <a:ext cx="1628505" cy="111037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All Other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374782" y="2999593"/>
            <a:ext cx="3744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66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FIRST </a:t>
            </a:r>
            <a:r>
              <a:rPr lang="en-US" sz="2800" dirty="0" smtClean="0">
                <a:solidFill>
                  <a:srgbClr val="3366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CONTACT </a:t>
            </a:r>
            <a:r>
              <a:rPr lang="en-US" sz="1600" dirty="0" smtClean="0">
                <a:solidFill>
                  <a:srgbClr val="3366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(after Advisor)</a:t>
            </a:r>
            <a:endParaRPr lang="en-US" sz="1600" dirty="0">
              <a:solidFill>
                <a:srgbClr val="33669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785257" y="2777929"/>
            <a:ext cx="496388" cy="59218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61462" y="2777930"/>
            <a:ext cx="496388" cy="59218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052265" y="3448175"/>
            <a:ext cx="1942012" cy="169397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Business Career Center</a:t>
            </a:r>
          </a:p>
          <a:p>
            <a:pPr algn="ctr"/>
            <a:r>
              <a:rPr lang="en-US" sz="1600" dirty="0" smtClean="0"/>
              <a:t>-----------------------</a:t>
            </a:r>
            <a:endParaRPr lang="en-US" sz="1600" dirty="0"/>
          </a:p>
          <a:p>
            <a:pPr algn="ctr"/>
            <a:r>
              <a:rPr lang="en-US" sz="1600" dirty="0" smtClean="0"/>
              <a:t>Designated Contact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3849699" y="3448175"/>
            <a:ext cx="1945592" cy="169397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Center, Program or Department</a:t>
            </a:r>
          </a:p>
          <a:p>
            <a:pPr algn="ctr"/>
            <a:r>
              <a:rPr lang="en-US" sz="1600" dirty="0" smtClean="0"/>
              <a:t>----------------------</a:t>
            </a:r>
            <a:endParaRPr lang="en-US" sz="1600" dirty="0"/>
          </a:p>
          <a:p>
            <a:pPr algn="ctr"/>
            <a:r>
              <a:rPr lang="en-US" sz="1600" dirty="0" err="1" smtClean="0"/>
              <a:t>Dept</a:t>
            </a:r>
            <a:r>
              <a:rPr lang="en-US" sz="1600" dirty="0" smtClean="0"/>
              <a:t>/Financial Administrator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6640534" y="3501062"/>
            <a:ext cx="1938246" cy="169397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BYUSA or</a:t>
            </a:r>
          </a:p>
          <a:p>
            <a:pPr algn="ctr"/>
            <a:r>
              <a:rPr lang="en-US" sz="1600" dirty="0" err="1" smtClean="0"/>
              <a:t>Assoc</a:t>
            </a:r>
            <a:r>
              <a:rPr lang="en-US" sz="1600" dirty="0" smtClean="0"/>
              <a:t> Academic </a:t>
            </a:r>
          </a:p>
          <a:p>
            <a:pPr algn="ctr"/>
            <a:r>
              <a:rPr lang="en-US" sz="1600" dirty="0" smtClean="0"/>
              <a:t>VP Office</a:t>
            </a:r>
          </a:p>
          <a:p>
            <a:pPr algn="ctr"/>
            <a:r>
              <a:rPr lang="en-US" sz="1600" dirty="0" smtClean="0"/>
              <a:t>----------------------</a:t>
            </a:r>
            <a:endParaRPr lang="en-US" sz="1600" dirty="0"/>
          </a:p>
          <a:p>
            <a:pPr algn="ctr"/>
            <a:r>
              <a:rPr lang="en-US" sz="1600" dirty="0" smtClean="0"/>
              <a:t>Kirsten Thompson</a:t>
            </a:r>
            <a:endParaRPr lang="en-US" sz="1600" dirty="0"/>
          </a:p>
        </p:txBody>
      </p:sp>
      <p:sp>
        <p:nvSpPr>
          <p:cNvPr id="16" name="Down Arrow 15"/>
          <p:cNvSpPr/>
          <p:nvPr/>
        </p:nvSpPr>
        <p:spPr>
          <a:xfrm>
            <a:off x="4615567" y="2777930"/>
            <a:ext cx="496388" cy="59218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89240" y="1042631"/>
            <a:ext cx="716280" cy="6618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19" name="Oval 18"/>
          <p:cNvSpPr/>
          <p:nvPr/>
        </p:nvSpPr>
        <p:spPr>
          <a:xfrm>
            <a:off x="4505620" y="1042631"/>
            <a:ext cx="716280" cy="6618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20" name="Oval 19"/>
          <p:cNvSpPr/>
          <p:nvPr/>
        </p:nvSpPr>
        <p:spPr>
          <a:xfrm>
            <a:off x="1662755" y="1057935"/>
            <a:ext cx="716280" cy="6618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05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8753"/>
            <a:ext cx="7886700" cy="1104636"/>
          </a:xfrm>
        </p:spPr>
        <p:txBody>
          <a:bodyPr/>
          <a:lstStyle/>
          <a:p>
            <a:pPr algn="ctr"/>
            <a:r>
              <a:rPr lang="en-US" dirty="0" smtClean="0"/>
              <a:t>A great year ahead!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8635" y="5229974"/>
            <a:ext cx="31612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99"/>
                </a:solidFill>
              </a:rPr>
              <a:t>BYU Marriott School of Business</a:t>
            </a:r>
            <a:endParaRPr lang="en-US" sz="1600" dirty="0">
              <a:solidFill>
                <a:srgbClr val="336699"/>
              </a:solidFill>
            </a:endParaRPr>
          </a:p>
        </p:txBody>
      </p:sp>
      <p:pic>
        <p:nvPicPr>
          <p:cNvPr id="1026" name="Picture 2" descr="http://williamramseyadams.com/media/slid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0" y="1393389"/>
            <a:ext cx="7377720" cy="3526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05" y="1339216"/>
            <a:ext cx="2760616" cy="1837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2017-18 Student Council Events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8635" y="5229974"/>
            <a:ext cx="31612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99"/>
                </a:solidFill>
              </a:rPr>
              <a:t>BYU Marriott School of Business</a:t>
            </a:r>
            <a:endParaRPr lang="en-US" sz="1600" dirty="0">
              <a:solidFill>
                <a:srgbClr val="3366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575" y="1784113"/>
            <a:ext cx="335620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Fall Kick-Off </a:t>
            </a:r>
            <a:r>
              <a:rPr lang="en-US" sz="1800" dirty="0" smtClean="0"/>
              <a:t>(Thank you for your participation!)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Sub for Santa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Closing Banquet</a:t>
            </a:r>
            <a:endParaRPr lang="en-US" sz="2800" dirty="0"/>
          </a:p>
        </p:txBody>
      </p:sp>
      <p:pic>
        <p:nvPicPr>
          <p:cNvPr id="2056" name="Picture 8" descr="Image result for marriott school student counc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13" y="2742822"/>
            <a:ext cx="3244109" cy="2164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7" y="105873"/>
            <a:ext cx="8969828" cy="16676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BYU Marriott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Professional Development Forum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welcomes you to a new school year!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8635" y="5229974"/>
            <a:ext cx="31612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99"/>
                </a:solidFill>
              </a:rPr>
              <a:t>BYU Marriott School of Business</a:t>
            </a:r>
            <a:endParaRPr lang="en-US" sz="1600" dirty="0">
              <a:solidFill>
                <a:srgbClr val="3366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355" y="2072166"/>
            <a:ext cx="777946" cy="778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08" y="1821427"/>
            <a:ext cx="687487" cy="672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967" y="1822850"/>
            <a:ext cx="855387" cy="836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6754" y="2379778"/>
            <a:ext cx="962195" cy="941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5296" y="1960608"/>
            <a:ext cx="707158" cy="70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820" y="2035851"/>
            <a:ext cx="881330" cy="861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139" y="2730595"/>
            <a:ext cx="726052" cy="726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1290" y="2995688"/>
            <a:ext cx="942290" cy="93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802" y="3457004"/>
            <a:ext cx="681216" cy="67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7532" y="2760676"/>
            <a:ext cx="976386" cy="95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5345" y="3931300"/>
            <a:ext cx="933639" cy="913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5897" y="3190518"/>
            <a:ext cx="757119" cy="740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08666" y="3459119"/>
            <a:ext cx="689143" cy="674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1900" y="4417354"/>
            <a:ext cx="578284" cy="578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04807" y="4237591"/>
            <a:ext cx="785536" cy="779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32441" y="4133392"/>
            <a:ext cx="837787" cy="838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82183" y="4237591"/>
            <a:ext cx="731760" cy="73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07490" y="3207314"/>
            <a:ext cx="863175" cy="86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64359" y="3134664"/>
            <a:ext cx="644363" cy="644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26004" y="4285338"/>
            <a:ext cx="794244" cy="794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91044" y="2174645"/>
            <a:ext cx="732082" cy="716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26259" y="4495892"/>
            <a:ext cx="685880" cy="686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0017" y="2653434"/>
            <a:ext cx="685880" cy="686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8248" y="4417561"/>
            <a:ext cx="710528" cy="710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7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2017 Student Council Leadership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8635" y="5229974"/>
            <a:ext cx="31612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99"/>
                </a:solidFill>
              </a:rPr>
              <a:t>BYU Marriott School of Business</a:t>
            </a:r>
            <a:endParaRPr lang="en-US" sz="1600" dirty="0">
              <a:solidFill>
                <a:srgbClr val="3366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24142" r="14754" b="1114"/>
          <a:stretch/>
        </p:blipFill>
        <p:spPr>
          <a:xfrm>
            <a:off x="3653784" y="1178904"/>
            <a:ext cx="1464580" cy="205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47" y="2014648"/>
            <a:ext cx="1461952" cy="2049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2" t="4889" r="17295" b="26453"/>
          <a:stretch/>
        </p:blipFill>
        <p:spPr>
          <a:xfrm>
            <a:off x="6219370" y="2014648"/>
            <a:ext cx="1467381" cy="2049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714168" y="3245816"/>
            <a:ext cx="1225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George Choi</a:t>
            </a:r>
          </a:p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Student Council </a:t>
            </a:r>
          </a:p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President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1075" y="4065496"/>
            <a:ext cx="1325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Cade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</a:rPr>
              <a:t>McGary</a:t>
            </a:r>
            <a:endParaRPr lang="en-US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Student Council </a:t>
            </a:r>
          </a:p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Vice President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4210" y="4074723"/>
            <a:ext cx="1333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Aaron Rowan</a:t>
            </a:r>
          </a:p>
          <a:p>
            <a:pPr algn="ctr"/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Student Council </a:t>
            </a:r>
          </a:p>
          <a:p>
            <a:pPr algn="ctr"/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Vice President</a:t>
            </a:r>
          </a:p>
        </p:txBody>
      </p:sp>
    </p:spTree>
    <p:extLst>
      <p:ext uri="{BB962C8B-B14F-4D97-AF65-F5344CB8AC3E}">
        <p14:creationId xmlns:p14="http://schemas.microsoft.com/office/powerpoint/2010/main" val="5065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Annual Re-Chartering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8635" y="5229974"/>
            <a:ext cx="31612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99"/>
                </a:solidFill>
              </a:rPr>
              <a:t>BYU Marriott School of Business</a:t>
            </a:r>
            <a:endParaRPr lang="en-US" sz="1600" dirty="0">
              <a:solidFill>
                <a:srgbClr val="3366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0174" y="2819760"/>
            <a:ext cx="2529795" cy="616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3"/>
              </a:rPr>
              <a:t>https://clubs.byu.edu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167676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rgbClr val="3366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+mn-lt"/>
              </a:rPr>
              <a:t>Every club must re-charter annually.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37720" y="2819760"/>
            <a:ext cx="2642968" cy="616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All clubs MUST login to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6652" y="3408992"/>
            <a:ext cx="7888698" cy="9239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nd re-charter during their anniversary month.  This orientation / training </a:t>
            </a:r>
          </a:p>
          <a:p>
            <a:r>
              <a:rPr lang="en-US" sz="2000" dirty="0" smtClean="0"/>
              <a:t>is a required part of re-chartering.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2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BYU Clubs Organization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708635" y="5229974"/>
            <a:ext cx="31612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99"/>
                </a:solidFill>
              </a:rPr>
              <a:t>BYU Marriott School of Business</a:t>
            </a:r>
            <a:endParaRPr lang="en-US" sz="1600" dirty="0">
              <a:solidFill>
                <a:srgbClr val="336699"/>
              </a:solidFill>
            </a:endParaRPr>
          </a:p>
        </p:txBody>
      </p:sp>
      <p:pic>
        <p:nvPicPr>
          <p:cNvPr id="1026" name="Picture 2" descr="Image result for byus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7" y="1809526"/>
            <a:ext cx="3448577" cy="86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94" y="3356344"/>
            <a:ext cx="1188145" cy="1188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74750" y="3449701"/>
            <a:ext cx="2402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Academic</a:t>
            </a:r>
          </a:p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Associations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4254" y="1060566"/>
            <a:ext cx="2529795" cy="616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5"/>
              </a:rPr>
              <a:t>https://clubs.byu.edu</a:t>
            </a:r>
            <a:r>
              <a:rPr lang="en-US" sz="2000" dirty="0" smtClean="0">
                <a:hlinkClick r:id="rId5"/>
              </a:rPr>
              <a:t>/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728754" y="1723365"/>
            <a:ext cx="3387119" cy="1085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Special Interest / Social Clubs</a:t>
            </a:r>
            <a:endParaRPr lang="en-US" sz="2000" dirty="0"/>
          </a:p>
        </p:txBody>
      </p:sp>
      <p:sp>
        <p:nvSpPr>
          <p:cNvPr id="11" name="Left Arrow 10"/>
          <p:cNvSpPr/>
          <p:nvPr/>
        </p:nvSpPr>
        <p:spPr>
          <a:xfrm>
            <a:off x="4084515" y="2072112"/>
            <a:ext cx="560120" cy="400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8491" y="3326618"/>
            <a:ext cx="3387119" cy="1085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Linked to </a:t>
            </a:r>
          </a:p>
          <a:p>
            <a:pPr algn="ctr"/>
            <a:r>
              <a:rPr lang="en-US" sz="2000" dirty="0" smtClean="0"/>
              <a:t>Academic Program or Department</a:t>
            </a:r>
            <a:endParaRPr lang="en-US" sz="2000" dirty="0"/>
          </a:p>
        </p:txBody>
      </p:sp>
      <p:sp>
        <p:nvSpPr>
          <p:cNvPr id="16" name="Left Arrow 15"/>
          <p:cNvSpPr/>
          <p:nvPr/>
        </p:nvSpPr>
        <p:spPr>
          <a:xfrm rot="10800000">
            <a:off x="3954421" y="3669250"/>
            <a:ext cx="560120" cy="400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BYU Marriott Club Structure</a:t>
            </a:r>
            <a:br>
              <a:rPr lang="en-US" dirty="0" smtClean="0"/>
            </a:br>
            <a:r>
              <a:rPr lang="en-US" dirty="0" smtClean="0"/>
              <a:t>Three Types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8635" y="5229974"/>
            <a:ext cx="31612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99"/>
                </a:solidFill>
              </a:rPr>
              <a:t>BYU Marriott School of Business</a:t>
            </a:r>
            <a:endParaRPr lang="en-US" sz="1600" dirty="0">
              <a:solidFill>
                <a:srgbClr val="336699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48936" y="1457809"/>
            <a:ext cx="2386150" cy="30758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College</a:t>
            </a:r>
            <a:r>
              <a:rPr lang="en-US" sz="2400" dirty="0" smtClean="0"/>
              <a:t> Serviced Clubs / Associations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3313610" y="1478706"/>
            <a:ext cx="2386150" cy="30549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Program/</a:t>
            </a:r>
            <a:r>
              <a:rPr lang="en-US" sz="2400" dirty="0" err="1" smtClean="0">
                <a:solidFill>
                  <a:schemeClr val="accent4"/>
                </a:solidFill>
              </a:rPr>
              <a:t>Dept</a:t>
            </a:r>
            <a:r>
              <a:rPr lang="en-US" sz="2400" dirty="0" smtClean="0">
                <a:solidFill>
                  <a:schemeClr val="accent4"/>
                </a:solidFill>
              </a:rPr>
              <a:t>/ Center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Serviced Clubs / Associations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5878285" y="1457809"/>
            <a:ext cx="2386150" cy="30758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BYUSA or Other College </a:t>
            </a:r>
            <a:r>
              <a:rPr lang="en-US" sz="2400" dirty="0" smtClean="0"/>
              <a:t>Serviced Clubs / Associations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15937" y="4690444"/>
            <a:ext cx="8527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The administrative </a:t>
            </a:r>
            <a:r>
              <a:rPr lang="en-US" sz="2200" b="1" dirty="0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support structure </a:t>
            </a:r>
            <a:r>
              <a:rPr lang="en-US" sz="2200" b="1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varies depending on the type of club.</a:t>
            </a:r>
          </a:p>
        </p:txBody>
      </p:sp>
      <p:sp>
        <p:nvSpPr>
          <p:cNvPr id="9" name="Oval 8"/>
          <p:cNvSpPr/>
          <p:nvPr/>
        </p:nvSpPr>
        <p:spPr>
          <a:xfrm>
            <a:off x="6703424" y="1541418"/>
            <a:ext cx="716280" cy="6618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10" name="Oval 9"/>
          <p:cNvSpPr/>
          <p:nvPr/>
        </p:nvSpPr>
        <p:spPr>
          <a:xfrm>
            <a:off x="1583871" y="1541418"/>
            <a:ext cx="716280" cy="6618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1" name="Oval 10"/>
          <p:cNvSpPr/>
          <p:nvPr/>
        </p:nvSpPr>
        <p:spPr>
          <a:xfrm>
            <a:off x="4151815" y="1541418"/>
            <a:ext cx="716280" cy="6618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29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BYU Marriott Club Structure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8635" y="5229974"/>
            <a:ext cx="31612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99"/>
                </a:solidFill>
              </a:rPr>
              <a:t>BYU Marriott School of Business</a:t>
            </a:r>
            <a:endParaRPr lang="en-US" sz="1600" dirty="0">
              <a:solidFill>
                <a:srgbClr val="336699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02080" y="1708268"/>
            <a:ext cx="7302136" cy="3098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chemeClr val="accent4"/>
                </a:solidFill>
              </a:rPr>
              <a:t>College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Serviced Clubs/Associations</a:t>
            </a:r>
          </a:p>
          <a:p>
            <a:pPr marL="857250" lvl="1" indent="-514350">
              <a:buFont typeface="+mj-lt"/>
              <a:buAutoNum type="alphaLcParenR"/>
            </a:pPr>
            <a:r>
              <a:rPr lang="en-US" sz="2500" dirty="0" smtClean="0"/>
              <a:t>Undergraduate associations</a:t>
            </a:r>
          </a:p>
          <a:p>
            <a:pPr marL="857250" lvl="1" indent="-514350">
              <a:buFont typeface="+mj-lt"/>
              <a:buAutoNum type="alphaLcParenR"/>
            </a:pPr>
            <a:r>
              <a:rPr lang="en-US" sz="2500" dirty="0" smtClean="0"/>
              <a:t>Focused on career development</a:t>
            </a:r>
          </a:p>
          <a:p>
            <a:pPr marL="857250" lvl="1" indent="-514350">
              <a:buFont typeface="+mj-lt"/>
              <a:buAutoNum type="alphaLcParenR"/>
            </a:pPr>
            <a:r>
              <a:rPr lang="en-US" sz="2500" dirty="0" smtClean="0"/>
              <a:t>Program/major aligned, or college sponsored (pre-management or diversity initiative based</a:t>
            </a:r>
          </a:p>
          <a:p>
            <a:pPr marL="857250" lvl="1" indent="-514350">
              <a:buFont typeface="+mj-lt"/>
              <a:buAutoNum type="alphaLcParenR"/>
            </a:pPr>
            <a:r>
              <a:rPr lang="en-US" sz="2500" dirty="0" smtClean="0"/>
              <a:t>Open membership (non-MSB students may join)</a:t>
            </a:r>
          </a:p>
          <a:p>
            <a:pPr marL="857250" lvl="1" indent="-514350">
              <a:buFont typeface="+mj-lt"/>
              <a:buAutoNum type="alphaLcParenR"/>
            </a:pPr>
            <a:r>
              <a:rPr lang="en-US" sz="2500" dirty="0" smtClean="0"/>
              <a:t>Presidents of these clubs make up the college Professional Development Forum (PDF)</a:t>
            </a:r>
          </a:p>
          <a:p>
            <a:pPr marL="857250" lvl="1" indent="-514350">
              <a:buFont typeface="+mj-lt"/>
              <a:buAutoNum type="alphaLcParenR"/>
            </a:pPr>
            <a:endParaRPr lang="en-US" sz="25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8" name="Oval 7"/>
          <p:cNvSpPr/>
          <p:nvPr/>
        </p:nvSpPr>
        <p:spPr>
          <a:xfrm>
            <a:off x="628650" y="1708268"/>
            <a:ext cx="716280" cy="6618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049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BYU Marriott Club Structure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8635" y="5229974"/>
            <a:ext cx="31612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99"/>
                </a:solidFill>
              </a:rPr>
              <a:t>BYU Marriott School of Business</a:t>
            </a:r>
            <a:endParaRPr lang="en-US" sz="1600" dirty="0">
              <a:solidFill>
                <a:srgbClr val="3366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467" y="1566242"/>
            <a:ext cx="7681883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Accounting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Society (and sub-clubs)</a:t>
            </a:r>
            <a:endParaRPr lang="en-U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ALPFA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Association for Information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Business Strategy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Entrepreneurship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Event &amp; Venue Management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Finance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Society (and sub-clubs)</a:t>
            </a:r>
            <a:endParaRPr lang="en-U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Global Supply Chain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Management Consulting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Marketing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Non-Profit Student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Pre-Management Association (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PreMa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Society for Human Resource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Therapeutic Recreation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Women in Business Club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er16X10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M Template-Vapor-16x10" id="{A7EEE1A6-CC8A-47A3-B4E6-D9783977A23D}" vid="{BE6B3A27-6537-4C9C-B861-54FD218B93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MSM Template-Vapor-16x10</Template>
  <TotalTime>7119</TotalTime>
  <Words>1606</Words>
  <Application>Microsoft Office PowerPoint</Application>
  <PresentationFormat>On-screen Show (16:10)</PresentationFormat>
  <Paragraphs>322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Helvetica Neue</vt:lpstr>
      <vt:lpstr>Wingdings</vt:lpstr>
      <vt:lpstr>Vaper16X10</vt:lpstr>
      <vt:lpstr>BYU Marriott School of Business  Student Academic Association  &amp; Club Orientation</vt:lpstr>
      <vt:lpstr>Today’s Menu</vt:lpstr>
      <vt:lpstr>The BYU Marriott Professional Development Forum  welcomes you to a new school year!</vt:lpstr>
      <vt:lpstr>2017 Student Council Leadership</vt:lpstr>
      <vt:lpstr>Annual Re-Chartering</vt:lpstr>
      <vt:lpstr>BYU Clubs Organization</vt:lpstr>
      <vt:lpstr>BYU Marriott Club Structure Three Types</vt:lpstr>
      <vt:lpstr>BYU Marriott Club Structure</vt:lpstr>
      <vt:lpstr>BYU Marriott Club Structure</vt:lpstr>
      <vt:lpstr>BYU Marriott Club Structure</vt:lpstr>
      <vt:lpstr>BYU Marriott Club Structure</vt:lpstr>
      <vt:lpstr>BYU Marriott Club Structure</vt:lpstr>
      <vt:lpstr>BYU Marriott Club Structure</vt:lpstr>
      <vt:lpstr>Your Support Team</vt:lpstr>
      <vt:lpstr>The Role of Your Advisor</vt:lpstr>
      <vt:lpstr>Key Contacts: “Who to Call”</vt:lpstr>
      <vt:lpstr>Other Key BYU Marriott Contacts (BCC and Dept liaisons will pull these experts in as needed)</vt:lpstr>
      <vt:lpstr>BYU Club Support</vt:lpstr>
      <vt:lpstr>Key Policies:  “How Do I….” University Policies &amp; Procedures</vt:lpstr>
      <vt:lpstr>How do I….buy something?</vt:lpstr>
      <vt:lpstr>How do I….raise money?</vt:lpstr>
      <vt:lpstr>How do I….set up a club website?</vt:lpstr>
      <vt:lpstr>How do I….manage my membership?</vt:lpstr>
      <vt:lpstr>How do I….buy swag?</vt:lpstr>
      <vt:lpstr>How do I….travel as a club?</vt:lpstr>
      <vt:lpstr>How do I….hold an event?</vt:lpstr>
      <vt:lpstr>Key Contacts: “Who to Call”</vt:lpstr>
      <vt:lpstr>A great year ahead!</vt:lpstr>
      <vt:lpstr>2017-18 Student Council Events</vt:lpstr>
    </vt:vector>
  </TitlesOfParts>
  <Company>Brigham Young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Teel</dc:creator>
  <cp:lastModifiedBy>Eric Teel</cp:lastModifiedBy>
  <cp:revision>312</cp:revision>
  <cp:lastPrinted>2017-05-17T17:01:19Z</cp:lastPrinted>
  <dcterms:created xsi:type="dcterms:W3CDTF">2015-09-01T17:36:08Z</dcterms:created>
  <dcterms:modified xsi:type="dcterms:W3CDTF">2017-09-26T16:36:55Z</dcterms:modified>
</cp:coreProperties>
</file>